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333" r:id="rId3"/>
    <p:sldId id="329" r:id="rId4"/>
    <p:sldId id="334" r:id="rId5"/>
    <p:sldId id="331" r:id="rId6"/>
  </p:sldIdLst>
  <p:sldSz cx="6858000" cy="9906000" type="A4"/>
  <p:notesSz cx="14368463" cy="9939338"/>
  <p:defaultTextStyle>
    <a:defPPr>
      <a:defRPr lang="en-US"/>
    </a:defPPr>
    <a:lvl1pPr marL="0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45703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55" userDrawn="1">
          <p15:clr>
            <a:srgbClr val="A4A3A4"/>
          </p15:clr>
        </p15:guide>
        <p15:guide id="2" pos="4088" userDrawn="1">
          <p15:clr>
            <a:srgbClr val="A4A3A4"/>
          </p15:clr>
        </p15:guide>
        <p15:guide id="3" pos="232" userDrawn="1">
          <p15:clr>
            <a:srgbClr val="A4A3A4"/>
          </p15:clr>
        </p15:guide>
        <p15:guide id="4" orient="horz" pos="285" userDrawn="1">
          <p15:clr>
            <a:srgbClr val="A4A3A4"/>
          </p15:clr>
        </p15:guide>
        <p15:guide id="5" orient="horz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督太郎 平本" initials="督太郎" lastIdx="1" clrIdx="0"/>
  <p:cmAuthor id="2" name="ネクストプレナーズ" initials="NP" lastIdx="1" clrIdx="1">
    <p:extLst>
      <p:ext uri="{19B8F6BF-5375-455C-9EA6-DF929625EA0E}">
        <p15:presenceInfo xmlns:p15="http://schemas.microsoft.com/office/powerpoint/2012/main" userId="ネクストプレナー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22" autoAdjust="0"/>
    <p:restoredTop sz="94660"/>
  </p:normalViewPr>
  <p:slideViewPr>
    <p:cSldViewPr showGuides="1">
      <p:cViewPr varScale="1">
        <p:scale>
          <a:sx n="81" d="100"/>
          <a:sy n="81" d="100"/>
        </p:scale>
        <p:origin x="2424" y="176"/>
      </p:cViewPr>
      <p:guideLst>
        <p:guide orient="horz" pos="5955"/>
        <p:guide pos="4088"/>
        <p:guide pos="232"/>
        <p:guide orient="horz" pos="285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226105" cy="4985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8137769" y="0"/>
            <a:ext cx="6228399" cy="4985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5CABF-B278-4A95-B2C9-A586A763C33D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779"/>
            <a:ext cx="6226105" cy="4985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8137769" y="9440779"/>
            <a:ext cx="6228399" cy="4985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ACA76-8AAD-42FB-A780-501EE8F87E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20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6225560" cy="497597"/>
          </a:xfrm>
          <a:prstGeom prst="rect">
            <a:avLst/>
          </a:prstGeom>
        </p:spPr>
        <p:txBody>
          <a:bodyPr vert="horz" lIns="131443" tIns="65722" rIns="131443" bIns="65722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8139590" y="1"/>
            <a:ext cx="6225560" cy="497597"/>
          </a:xfrm>
          <a:prstGeom prst="rect">
            <a:avLst/>
          </a:prstGeom>
        </p:spPr>
        <p:txBody>
          <a:bodyPr vert="horz" lIns="131443" tIns="65722" rIns="131443" bIns="65722" rtlCol="0"/>
          <a:lstStyle>
            <a:lvl1pPr algn="r">
              <a:defRPr sz="1700"/>
            </a:lvl1pPr>
          </a:lstStyle>
          <a:p>
            <a:fld id="{2399199F-8894-4A39-B69A-37129A9723A0}" type="datetimeFigureOut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022975" y="1241425"/>
            <a:ext cx="232251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1443" tIns="65722" rIns="131443" bIns="657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437179" y="4783861"/>
            <a:ext cx="11494108" cy="3913063"/>
          </a:xfrm>
          <a:prstGeom prst="rect">
            <a:avLst/>
          </a:prstGeom>
        </p:spPr>
        <p:txBody>
          <a:bodyPr vert="horz" lIns="131443" tIns="65722" rIns="131443" bIns="6572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1744"/>
            <a:ext cx="6225560" cy="497597"/>
          </a:xfrm>
          <a:prstGeom prst="rect">
            <a:avLst/>
          </a:prstGeom>
        </p:spPr>
        <p:txBody>
          <a:bodyPr vert="horz" lIns="131443" tIns="65722" rIns="131443" bIns="65722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8139590" y="9441744"/>
            <a:ext cx="6225560" cy="497597"/>
          </a:xfrm>
          <a:prstGeom prst="rect">
            <a:avLst/>
          </a:prstGeom>
        </p:spPr>
        <p:txBody>
          <a:bodyPr vert="horz" lIns="131443" tIns="65722" rIns="131443" bIns="65722" rtlCol="0" anchor="b"/>
          <a:lstStyle>
            <a:lvl1pPr algn="r">
              <a:defRPr sz="1700"/>
            </a:lvl1pPr>
          </a:lstStyle>
          <a:p>
            <a:fld id="{9C88C8F9-CCF9-4E65-B709-B2FC2DF0EE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08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070" algn="l" defTabSz="9140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106" algn="l" defTabSz="9140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140" algn="l" defTabSz="9140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176" algn="l" defTabSz="9140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211" algn="l" defTabSz="9140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246" algn="l" defTabSz="9140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281" algn="l" defTabSz="9140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C8F9-CCF9-4E65-B709-B2FC2DF0EE5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29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022975" y="1241425"/>
            <a:ext cx="2322513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C8F9-CCF9-4E65-B709-B2FC2DF0EE5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39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022975" y="1241425"/>
            <a:ext cx="2322513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8C8F9-CCF9-4E65-B709-B2FC2DF0EE5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52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53" indent="0" algn="ctr">
              <a:buNone/>
              <a:defRPr sz="1300"/>
            </a:lvl3pPr>
            <a:lvl4pPr marL="1028330" indent="0" algn="ctr">
              <a:buNone/>
              <a:defRPr sz="1200"/>
            </a:lvl4pPr>
            <a:lvl5pPr marL="1371106" indent="0" algn="ctr">
              <a:buNone/>
              <a:defRPr sz="1200"/>
            </a:lvl5pPr>
            <a:lvl6pPr marL="1713882" indent="0" algn="ctr">
              <a:buNone/>
              <a:defRPr sz="1200"/>
            </a:lvl6pPr>
            <a:lvl7pPr marL="2056658" indent="0" algn="ctr">
              <a:buNone/>
              <a:defRPr sz="1200"/>
            </a:lvl7pPr>
            <a:lvl8pPr marL="2399434" indent="0" algn="ctr">
              <a:buNone/>
              <a:defRPr sz="1200"/>
            </a:lvl8pPr>
            <a:lvl9pPr marL="2742211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54F3B-B38B-4D65-86C7-594E1FABE2E9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60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04898-FF2A-4B86-B4FB-CE94F8707E5E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63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BE9F-F79E-4DDB-9121-341D7CE6596A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51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2C58-09C1-43A9-A6FB-18506A10CEEA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3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5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83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3E6A-C056-4093-86FB-7EA52C36E060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25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AC7FB-24E3-4D83-816A-69B892FDC355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9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49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53" indent="0">
              <a:buNone/>
              <a:defRPr sz="1300" b="1"/>
            </a:lvl3pPr>
            <a:lvl4pPr marL="1028330" indent="0">
              <a:buNone/>
              <a:defRPr sz="1200" b="1"/>
            </a:lvl4pPr>
            <a:lvl5pPr marL="1371106" indent="0">
              <a:buNone/>
              <a:defRPr sz="1200" b="1"/>
            </a:lvl5pPr>
            <a:lvl6pPr marL="1713882" indent="0">
              <a:buNone/>
              <a:defRPr sz="1200" b="1"/>
            </a:lvl6pPr>
            <a:lvl7pPr marL="2056658" indent="0">
              <a:buNone/>
              <a:defRPr sz="1200" b="1"/>
            </a:lvl7pPr>
            <a:lvl8pPr marL="2399434" indent="0">
              <a:buNone/>
              <a:defRPr sz="1200" b="1"/>
            </a:lvl8pPr>
            <a:lvl9pPr marL="2742211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9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53" indent="0">
              <a:buNone/>
              <a:defRPr sz="1300" b="1"/>
            </a:lvl3pPr>
            <a:lvl4pPr marL="1028330" indent="0">
              <a:buNone/>
              <a:defRPr sz="1200" b="1"/>
            </a:lvl4pPr>
            <a:lvl5pPr marL="1371106" indent="0">
              <a:buNone/>
              <a:defRPr sz="1200" b="1"/>
            </a:lvl5pPr>
            <a:lvl6pPr marL="1713882" indent="0">
              <a:buNone/>
              <a:defRPr sz="1200" b="1"/>
            </a:lvl6pPr>
            <a:lvl7pPr marL="2056658" indent="0">
              <a:buNone/>
              <a:defRPr sz="1200" b="1"/>
            </a:lvl7pPr>
            <a:lvl8pPr marL="2399434" indent="0">
              <a:buNone/>
              <a:defRPr sz="1200" b="1"/>
            </a:lvl8pPr>
            <a:lvl9pPr marL="2742211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9E04-892E-4BF6-BCA1-8697222D3E01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77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DBCF-3832-401B-8241-1F8CE8ADB2A7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67BA-2BEE-4808-AFEE-A98FE59EF974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0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000"/>
            </a:lvl2pPr>
            <a:lvl3pPr marL="685553" indent="0">
              <a:buNone/>
              <a:defRPr sz="900"/>
            </a:lvl3pPr>
            <a:lvl4pPr marL="1028330" indent="0">
              <a:buNone/>
              <a:defRPr sz="700"/>
            </a:lvl4pPr>
            <a:lvl5pPr marL="1371106" indent="0">
              <a:buNone/>
              <a:defRPr sz="700"/>
            </a:lvl5pPr>
            <a:lvl6pPr marL="1713882" indent="0">
              <a:buNone/>
              <a:defRPr sz="700"/>
            </a:lvl6pPr>
            <a:lvl7pPr marL="2056658" indent="0">
              <a:buNone/>
              <a:defRPr sz="700"/>
            </a:lvl7pPr>
            <a:lvl8pPr marL="2399434" indent="0">
              <a:buNone/>
              <a:defRPr sz="700"/>
            </a:lvl8pPr>
            <a:lvl9pPr marL="2742211" indent="0">
              <a:buNone/>
              <a:defRPr sz="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FEDFC-D01D-41A3-BF0D-29A44B3E0BA4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59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53" indent="0">
              <a:buNone/>
              <a:defRPr sz="1800"/>
            </a:lvl3pPr>
            <a:lvl4pPr marL="1028330" indent="0">
              <a:buNone/>
              <a:defRPr sz="1500"/>
            </a:lvl4pPr>
            <a:lvl5pPr marL="1371106" indent="0">
              <a:buNone/>
              <a:defRPr sz="1500"/>
            </a:lvl5pPr>
            <a:lvl6pPr marL="1713882" indent="0">
              <a:buNone/>
              <a:defRPr sz="1500"/>
            </a:lvl6pPr>
            <a:lvl7pPr marL="2056658" indent="0">
              <a:buNone/>
              <a:defRPr sz="1500"/>
            </a:lvl7pPr>
            <a:lvl8pPr marL="2399434" indent="0">
              <a:buNone/>
              <a:defRPr sz="1500"/>
            </a:lvl8pPr>
            <a:lvl9pPr marL="2742211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000"/>
            </a:lvl2pPr>
            <a:lvl3pPr marL="685553" indent="0">
              <a:buNone/>
              <a:defRPr sz="900"/>
            </a:lvl3pPr>
            <a:lvl4pPr marL="1028330" indent="0">
              <a:buNone/>
              <a:defRPr sz="700"/>
            </a:lvl4pPr>
            <a:lvl5pPr marL="1371106" indent="0">
              <a:buNone/>
              <a:defRPr sz="700"/>
            </a:lvl5pPr>
            <a:lvl6pPr marL="1713882" indent="0">
              <a:buNone/>
              <a:defRPr sz="700"/>
            </a:lvl6pPr>
            <a:lvl7pPr marL="2056658" indent="0">
              <a:buNone/>
              <a:defRPr sz="700"/>
            </a:lvl7pPr>
            <a:lvl8pPr marL="2399434" indent="0">
              <a:buNone/>
              <a:defRPr sz="700"/>
            </a:lvl8pPr>
            <a:lvl9pPr marL="2742211" indent="0">
              <a:buNone/>
              <a:defRPr sz="7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FEE9-308C-428F-8F8C-CDEC9DFB1B52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40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5"/>
            <a:ext cx="5915025" cy="1914702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4410-937A-4D11-80F9-8B38AFBC481F}" type="datetime1">
              <a:rPr kumimoji="1" lang="ja-JP" altLang="en-US" smtClean="0"/>
              <a:t>2021/5/25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9"/>
            <a:ext cx="2314575" cy="527403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84F88-D47D-4579-B3AF-464EFD444C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55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8" indent="-171388" algn="l" defTabSz="68555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65" indent="-171388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40" indent="-171388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16" indent="-171388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94" indent="-171388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70" indent="-171388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46" indent="-171388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23" indent="-171388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99" indent="-171388" algn="l" defTabSz="68555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53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53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53" algn="l" defTabSz="685553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30" algn="l" defTabSz="685553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06" algn="l" defTabSz="685553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82" algn="l" defTabSz="685553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58" algn="l" defTabSz="685553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34" algn="l" defTabSz="685553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11" algn="l" defTabSz="685553" rtl="0" eaLnBrk="1" latinLnBrk="0" hangingPunct="1"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BAF53FE1-0650-410C-BB85-2719BB583952}"/>
              </a:ext>
            </a:extLst>
          </p:cNvPr>
          <p:cNvSpPr/>
          <p:nvPr/>
        </p:nvSpPr>
        <p:spPr>
          <a:xfrm>
            <a:off x="9002" y="4953000"/>
            <a:ext cx="6902115" cy="324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kumimoji="1" lang="ja-JP" altLang="en-US" sz="24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8399C08-502E-49F0-9A8E-7FEE01D47BF3}"/>
              </a:ext>
            </a:extLst>
          </p:cNvPr>
          <p:cNvSpPr/>
          <p:nvPr/>
        </p:nvSpPr>
        <p:spPr>
          <a:xfrm>
            <a:off x="1" y="2"/>
            <a:ext cx="6849000" cy="3105169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kumimoji="1" lang="ja-JP" altLang="en-US" sz="24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7CDD68-5758-475B-A26A-FB9A23632EA8}"/>
              </a:ext>
            </a:extLst>
          </p:cNvPr>
          <p:cNvSpPr txBox="1"/>
          <p:nvPr/>
        </p:nvSpPr>
        <p:spPr>
          <a:xfrm>
            <a:off x="368300" y="951022"/>
            <a:ext cx="6300000" cy="1077186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  <a:cs typeface="Segoe UI" panose="020B0502040204020203" pitchFamily="34" charset="0"/>
              </a:rPr>
              <a:t>中小企業向け</a:t>
            </a:r>
            <a:r>
              <a:rPr kumimoji="1" lang="en-US" altLang="ja-JP" sz="3200" b="1" dirty="0">
                <a:solidFill>
                  <a:schemeClr val="bg1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  <a:cs typeface="Segoe UI" panose="020B0502040204020203" pitchFamily="34" charset="0"/>
              </a:rPr>
              <a:t>SDGs</a:t>
            </a:r>
            <a:r>
              <a:rPr kumimoji="1" lang="ja-JP" altLang="en-US" sz="3200" b="1" dirty="0">
                <a:solidFill>
                  <a:schemeClr val="bg1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  <a:cs typeface="Segoe UI" panose="020B0502040204020203" pitchFamily="34" charset="0"/>
              </a:rPr>
              <a:t>スピード導入</a:t>
            </a:r>
            <a:endParaRPr kumimoji="1" lang="en-US" altLang="ja-JP" sz="3200" b="1" dirty="0">
              <a:solidFill>
                <a:schemeClr val="bg1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  <a:cs typeface="Segoe UI" panose="020B0502040204020203" pitchFamily="34" charset="0"/>
            </a:endParaRPr>
          </a:p>
          <a:p>
            <a:pPr algn="ctr"/>
            <a:r>
              <a:rPr kumimoji="1" lang="ja-JP" altLang="en-US" sz="3200" b="1" dirty="0">
                <a:solidFill>
                  <a:schemeClr val="bg1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  <a:cs typeface="Segoe UI" panose="020B0502040204020203" pitchFamily="34" charset="0"/>
              </a:rPr>
              <a:t>パッケージのご案内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B3FD67A-1965-4BF8-863C-CF95E4C478DE}"/>
              </a:ext>
            </a:extLst>
          </p:cNvPr>
          <p:cNvSpPr txBox="1"/>
          <p:nvPr/>
        </p:nvSpPr>
        <p:spPr>
          <a:xfrm>
            <a:off x="368300" y="2613001"/>
            <a:ext cx="5760700" cy="595614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endParaRPr kumimoji="1" lang="ja-JP" altLang="en-US" sz="1600" dirty="0">
              <a:solidFill>
                <a:schemeClr val="bg1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  <a:cs typeface="Segoe UI" panose="020B0502040204020203" pitchFamily="34" charset="0"/>
            </a:endParaRPr>
          </a:p>
          <a:p>
            <a:endParaRPr kumimoji="1" lang="ja-JP" altLang="en-US" sz="1600" dirty="0">
              <a:solidFill>
                <a:schemeClr val="bg1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D3E526D-32EA-42CC-A6A6-6B59B6FCB5AA}"/>
              </a:ext>
            </a:extLst>
          </p:cNvPr>
          <p:cNvSpPr txBox="1"/>
          <p:nvPr/>
        </p:nvSpPr>
        <p:spPr>
          <a:xfrm>
            <a:off x="1628998" y="5981707"/>
            <a:ext cx="5220000" cy="2031293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〒170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ー</a:t>
            </a: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6033</a:t>
            </a:r>
          </a:p>
          <a:p>
            <a:r>
              <a:rPr kumimoji="1" lang="ja-JP" altLang="en-US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東京都豊島区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東池袋</a:t>
            </a: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3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−</a:t>
            </a: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−</a:t>
            </a: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サンシャイン</a:t>
            </a: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60</a:t>
            </a:r>
          </a:p>
          <a:p>
            <a:r>
              <a:rPr kumimoji="1" lang="ja-JP" altLang="en-US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  <a:cs typeface="Segoe UI" panose="020B0502040204020203" pitchFamily="34" charset="0"/>
              </a:rPr>
              <a:t>　　　　　　　　株式会社ネクストプレナーズ</a:t>
            </a:r>
            <a:endParaRPr kumimoji="1" lang="en-US" altLang="ja-JP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  <a:cs typeface="Segoe UI" panose="020B0502040204020203" pitchFamily="34" charset="0"/>
            </a:endParaRPr>
          </a:p>
          <a:p>
            <a:endParaRPr kumimoji="1"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〒102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ー</a:t>
            </a: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0093</a:t>
            </a:r>
          </a:p>
          <a:p>
            <a:r>
              <a:rPr kumimoji="1" lang="ja-JP" altLang="en-US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東京都千代田区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平河町</a:t>
            </a: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1−6−15US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ビル</a:t>
            </a: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8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階</a:t>
            </a:r>
            <a:endParaRPr kumimoji="1"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  <a:cs typeface="Segoe UI" panose="020B0502040204020203" pitchFamily="34" charset="0"/>
              </a:rPr>
              <a:t>　　　　　　　　一般社団法人</a:t>
            </a:r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  <a:cs typeface="Segoe UI" panose="020B0502040204020203" pitchFamily="34" charset="0"/>
              </a:rPr>
              <a:t>SDGs</a:t>
            </a:r>
            <a:r>
              <a:rPr kumimoji="1" lang="ja-JP" altLang="en-US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  <a:cs typeface="Segoe UI" panose="020B0502040204020203" pitchFamily="34" charset="0"/>
              </a:rPr>
              <a:t>支援機構</a:t>
            </a:r>
            <a:endParaRPr kumimoji="1" lang="en-US" altLang="ja-JP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  <a:cs typeface="Segoe UI" panose="020B0502040204020203" pitchFamily="34" charset="0"/>
            </a:endParaRPr>
          </a:p>
        </p:txBody>
      </p:sp>
      <p:pic>
        <p:nvPicPr>
          <p:cNvPr id="56" name="グラフィックス 55">
            <a:extLst>
              <a:ext uri="{FF2B5EF4-FFF2-40B4-BE49-F238E27FC236}">
                <a16:creationId xmlns:a16="http://schemas.microsoft.com/office/drawing/2014/main" id="{9549AD54-8E1C-4F86-933C-AFCE33AE7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0" y="8258411"/>
            <a:ext cx="6840000" cy="1647591"/>
          </a:xfrm>
          <a:prstGeom prst="rect">
            <a:avLst/>
          </a:prstGeom>
        </p:spPr>
      </p:pic>
      <p:pic>
        <p:nvPicPr>
          <p:cNvPr id="57" name="グラフィックス 56">
            <a:extLst>
              <a:ext uri="{FF2B5EF4-FFF2-40B4-BE49-F238E27FC236}">
                <a16:creationId xmlns:a16="http://schemas.microsoft.com/office/drawing/2014/main" id="{AEF71AFD-8490-4F49-8ADC-279036DB5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00" y="3205291"/>
            <a:ext cx="6840000" cy="16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3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189000" y="2073000"/>
            <a:ext cx="6480000" cy="7560000"/>
          </a:xfrm>
          <a:prstGeom prst="rect">
            <a:avLst/>
          </a:prstGeom>
          <a:solidFill>
            <a:srgbClr val="3366FF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kumimoji="1" lang="ja-JP" altLang="en-US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89000" y="242223"/>
            <a:ext cx="6480000" cy="165077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 STEP1	SDGs</a:t>
            </a:r>
            <a:r>
              <a:rPr kumimoji="1" lang="ja-JP" altLang="en-US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を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理解する。</a:t>
            </a:r>
            <a:b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</a:br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 STEP2	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他社の</a:t>
            </a:r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 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取組事例を学ぶ。</a:t>
            </a:r>
            <a:endParaRPr kumimoji="1" lang="en-US" altLang="ja-JP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 STEP3	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自社の取組を</a:t>
            </a:r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で構築する。</a:t>
            </a:r>
            <a:endParaRPr kumimoji="1" lang="en-US" altLang="ja-JP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 STEP4	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自社の</a:t>
            </a:r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の取組を経営に統合する。</a:t>
            </a:r>
            <a:endParaRPr kumimoji="1" lang="en-US" altLang="ja-JP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 STEP5	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自社の</a:t>
            </a:r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の取組</a:t>
            </a:r>
            <a:r>
              <a:rPr kumimoji="1" lang="ja-JP" altLang="en-US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を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発信する。</a:t>
            </a:r>
            <a:endParaRPr kumimoji="1" lang="en-US" altLang="ja-JP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2862" y="2243700"/>
            <a:ext cx="4552783" cy="40007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kumimoji="1" lang="en-US" altLang="ja-JP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STEP1</a:t>
            </a:r>
            <a:r>
              <a:rPr kumimoji="1" lang="ja-JP" altLang="en-US" sz="2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　</a:t>
            </a:r>
            <a:r>
              <a:rPr kumimoji="1" lang="en-US" altLang="ja-JP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を</a:t>
            </a:r>
            <a:r>
              <a:rPr kumimoji="1" lang="ja-JP" altLang="en-US" sz="2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理解する（</a:t>
            </a:r>
            <a:r>
              <a:rPr kumimoji="1" lang="en-US" altLang="ja-JP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</a:t>
            </a:r>
            <a:r>
              <a:rPr kumimoji="1" lang="ja-JP" altLang="en-US" sz="2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日目）</a:t>
            </a:r>
            <a:endParaRPr kumimoji="1" lang="ja-JP" altLang="en-US" sz="2000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9000" y="2793000"/>
            <a:ext cx="5914000" cy="2923845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参加対象者：プロジェクトメンバー（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回開催・合計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3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時間）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※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プロジェクトメンバーは、各部署から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3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名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×3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チーム以上が望ましい。</a:t>
            </a:r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※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全従業員を対象にするなど複数回開催が必要な場合は、別途お見積もり。</a:t>
            </a:r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第一部　講義　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90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分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・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とは何か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・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の背景</a:t>
            </a:r>
            <a:b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</a:b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・ビジネスにも大きな流れを生む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・企業が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に取り組むための実践ステップ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第二部　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カードゲーム体験　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90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分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・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THE SDGs Action Card Game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「 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X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（クロス）」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818" y="6213000"/>
            <a:ext cx="2087182" cy="15306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818" y="7920000"/>
            <a:ext cx="2044000" cy="1533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59000" y="8996033"/>
            <a:ext cx="3932077" cy="27696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THE SDGs Action Card Game</a:t>
            </a:r>
            <a:r>
              <a:rPr kumimoji="1" lang="ja-JP" altLang="en-US" sz="1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「 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X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（クロス）」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62" y="6213000"/>
            <a:ext cx="3932077" cy="24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0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89000" y="4953000"/>
            <a:ext cx="6480000" cy="4680000"/>
          </a:xfrm>
          <a:prstGeom prst="rect">
            <a:avLst/>
          </a:prstGeom>
          <a:solidFill>
            <a:srgbClr val="3366FF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kumimoji="1" lang="ja-JP" altLang="en-US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89000" y="452999"/>
            <a:ext cx="6480000" cy="4272737"/>
          </a:xfrm>
          <a:prstGeom prst="rect">
            <a:avLst/>
          </a:prstGeom>
          <a:solidFill>
            <a:srgbClr val="3366FF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kumimoji="1" lang="ja-JP" altLang="en-US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9000" y="623700"/>
            <a:ext cx="6300000" cy="4000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en-US" altLang="ja-JP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STEP2</a:t>
            </a:r>
            <a:r>
              <a:rPr kumimoji="1" lang="ja-JP" altLang="en-US" sz="2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　他社の</a:t>
            </a:r>
            <a:r>
              <a:rPr kumimoji="1" lang="en-US" altLang="ja-JP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2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取組事例を学ぶ（</a:t>
            </a:r>
            <a:r>
              <a:rPr kumimoji="1" lang="en-US" altLang="ja-JP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2</a:t>
            </a:r>
            <a:r>
              <a:rPr kumimoji="1" lang="ja-JP" altLang="en-US" sz="2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日目）</a:t>
            </a:r>
            <a:endParaRPr kumimoji="1" lang="ja-JP" altLang="en-US" sz="2000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9000" y="1374984"/>
            <a:ext cx="3780000" cy="2954623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参加対象者：プロジェクトメンバー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ワークショップ　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60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分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先行する他企業の事例を学び、自社の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SDGs 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ゴール設定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や情報発信のイメージをつかんでもらいます。また、ジャパン</a:t>
            </a:r>
            <a:r>
              <a:rPr kumimoji="1" lang="en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アワードなど行政の推進支援などを知ります。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※ STEP2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と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STEP3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は同ワークショップで行うため、進め方により前後する場合がございます。</a:t>
            </a:r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9001" y="5303668"/>
            <a:ext cx="6120520" cy="40007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kumimoji="1" lang="en-US" altLang="ja-JP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STEP3</a:t>
            </a:r>
            <a:r>
              <a:rPr kumimoji="1" lang="ja-JP" altLang="en-US" sz="2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　自社の取組を</a:t>
            </a:r>
            <a:r>
              <a:rPr kumimoji="1" lang="en-US" altLang="ja-JP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2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で構築する（</a:t>
            </a:r>
            <a:r>
              <a:rPr kumimoji="1" lang="en-US" altLang="ja-JP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2</a:t>
            </a:r>
            <a:r>
              <a:rPr kumimoji="1" lang="ja-JP" altLang="en-US" sz="2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日目）</a:t>
            </a:r>
            <a:endParaRPr kumimoji="1" lang="en-US" altLang="ja-JP" sz="2000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9000" y="5931008"/>
            <a:ext cx="3696000" cy="32931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参加対象者：プロジェクトメンバー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ワークショップ　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120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分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 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を自社に適用する方法を学び、グループに分かれ、すでに自社で行っている事業や社外活動において、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のゴールに合致しているものはないかを考えていただき、発表してもらいます。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※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本ワークショップをもとに、経営陣へのプレゼン資料を、プロジェクトメンバーにて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2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週間以内に作成していただきます。</a:t>
            </a:r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B7E9C55-BB8D-DF43-840F-0EC219A7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00" y="5931008"/>
            <a:ext cx="2469000" cy="185175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14AE1EA-E024-4745-A766-3183A16DC0F3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49000" y="7966379"/>
            <a:ext cx="2436000" cy="1404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314F162-A24C-824E-BB4B-475085BC5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000" y="1111591"/>
            <a:ext cx="2436000" cy="348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5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89000" y="4953000"/>
            <a:ext cx="6480000" cy="4680000"/>
          </a:xfrm>
          <a:prstGeom prst="rect">
            <a:avLst/>
          </a:prstGeom>
          <a:solidFill>
            <a:srgbClr val="3366FF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kumimoji="1" lang="ja-JP" altLang="en-US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89000" y="453000"/>
            <a:ext cx="6480000" cy="4140000"/>
          </a:xfrm>
          <a:prstGeom prst="rect">
            <a:avLst/>
          </a:prstGeom>
          <a:solidFill>
            <a:srgbClr val="3366FF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kumimoji="1" lang="ja-JP" altLang="en-US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9000" y="623700"/>
            <a:ext cx="6489000" cy="369300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STEP4 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自社の</a:t>
            </a:r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の取組を経営に統合する。（</a:t>
            </a:r>
            <a:r>
              <a:rPr kumimoji="1" lang="en-US" altLang="ja-JP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3</a:t>
            </a:r>
            <a:r>
              <a:rPr kumimoji="1" lang="ja-JP" altLang="en-US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日目）</a:t>
            </a:r>
            <a:endParaRPr kumimoji="1" lang="ja-JP" altLang="en-US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9000" y="1353000"/>
            <a:ext cx="3429000" cy="303156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参加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対象者：経営陣とプロジェクトメンバー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提案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90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分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〜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（チーム数による）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各グループから経営陣に向けて自社の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SDGs 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経営についてのプレゼンをします。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経営陣に採用された目標は、自社の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 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ゴールとして正式に決定されます。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9001" y="5303668"/>
            <a:ext cx="5163526" cy="400077"/>
          </a:xfrm>
          <a:prstGeom prst="rect">
            <a:avLst/>
          </a:prstGeom>
          <a:noFill/>
        </p:spPr>
        <p:txBody>
          <a:bodyPr wrap="none" lIns="91407" tIns="45704" rIns="91407" bIns="45704" rtlCol="0">
            <a:spAutoFit/>
          </a:bodyPr>
          <a:lstStyle/>
          <a:p>
            <a:r>
              <a:rPr kumimoji="1" lang="en-US" altLang="ja-JP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STEP5</a:t>
            </a:r>
            <a:r>
              <a:rPr kumimoji="1" lang="ja-JP" altLang="en-US" sz="2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　自社の</a:t>
            </a:r>
            <a:r>
              <a:rPr kumimoji="1" lang="en-US" altLang="ja-JP" sz="2000" b="1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2000" b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の取組を発信する。</a:t>
            </a:r>
            <a:endParaRPr kumimoji="1" lang="ja-JP" altLang="en-US" sz="2000" b="1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69000" y="6098745"/>
            <a:ext cx="3420000" cy="3108511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STEP4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で採択された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のゴールを用いて、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事業概要書を当社がライティングします。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作成された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事業概要書をもとに、ホームページへの掲載、メディアへの発信、社内への浸透を</a:t>
            </a:r>
            <a:r>
              <a:rPr kumimoji="1" lang="ja-JP" altLang="en-US" sz="1600" dirty="0">
                <a:solidFill>
                  <a:srgbClr val="FF0000"/>
                </a:solidFill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、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プロジェクトメンバーを中心としておこないます。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※SDGs 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事業概要書は当社にて作成いたしますが、パンフレットや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HP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のデザイン及び制作は本サービスに含まれません。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5A3AADF-2272-D441-9640-D190CDBA9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000" y="1173000"/>
            <a:ext cx="2529000" cy="14659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A4679D2-0349-294B-858C-3FDC3C824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96" y="2818963"/>
            <a:ext cx="2501008" cy="166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AB9BB78-CEE3-C844-B654-28FD80F0C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802" y="5871950"/>
            <a:ext cx="2503396" cy="3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7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52905" y="334111"/>
            <a:ext cx="6480000" cy="4228160"/>
          </a:xfrm>
          <a:prstGeom prst="rect">
            <a:avLst/>
          </a:prstGeom>
          <a:solidFill>
            <a:srgbClr val="FFFF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4" rIns="91407" bIns="45704" rtlCol="0" anchor="ctr"/>
          <a:lstStyle/>
          <a:p>
            <a:pPr algn="ctr"/>
            <a:endParaRPr kumimoji="1" lang="ja-JP" altLang="en-US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9000" y="6983944"/>
            <a:ext cx="6120000" cy="707854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ja-JP" altLang="en-US" sz="2800" u="sng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基本料金　</a:t>
            </a:r>
            <a:r>
              <a:rPr kumimoji="1" lang="en-US" altLang="ja-JP" sz="2800" u="sng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60</a:t>
            </a:r>
            <a:r>
              <a:rPr kumimoji="1" lang="ja-JP" altLang="en-US" sz="2800" u="sng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万円</a:t>
            </a:r>
            <a:r>
              <a:rPr kumimoji="1" lang="ja-JP" altLang="en-US" sz="1400" u="sng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（消費税別）</a:t>
            </a:r>
            <a:endParaRPr kumimoji="1" lang="en-US" altLang="ja-JP" sz="1400" u="sng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（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20</a:t>
            </a:r>
            <a:r>
              <a:rPr kumimoji="1" lang="ja-JP" altLang="en-US" sz="1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名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を超える場合は別途お見積もりいたします。）　　</a:t>
            </a:r>
            <a:endParaRPr kumimoji="1" lang="en-US" altLang="ja-JP" sz="1200" dirty="0">
              <a:solidFill>
                <a:srgbClr val="FF0000"/>
              </a:solidFill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9000" y="453000"/>
            <a:ext cx="3060000" cy="381269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【</a:t>
            </a:r>
            <a:r>
              <a:rPr kumimoji="1" lang="ja-JP" altLang="en-US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スケジュール</a:t>
            </a:r>
            <a:r>
              <a:rPr kumimoji="1" lang="en-US" altLang="ja-JP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】</a:t>
            </a:r>
            <a:endParaRPr kumimoji="1" lang="ja-JP" altLang="en-US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2905" y="993000"/>
            <a:ext cx="6443905" cy="3293177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日目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	STEP1	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セミナー・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カードゲーム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　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		180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分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プロジェクトメンバー対象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+1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週間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以内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STEP2	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他社事例セミナー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（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2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日目）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60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分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プロジェクトメンバー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対象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		STEP3	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ワークショップ・発表会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		120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分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プロジェクトメンバー対象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+2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週間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以内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STEP4	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ファシリテート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（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3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日目）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90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分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経営陣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とプロジェクトメンバー対象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+2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週間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以内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	STEP5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　コンサルティング　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　　　　　　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 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当社から</a:t>
            </a:r>
            <a:r>
              <a:rPr kumimoji="1" lang="en-US" altLang="ja-JP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 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事業概要書を</a:t>
            </a:r>
            <a:r>
              <a:rPr kumimoji="1" lang="ja-JP" altLang="en-US" sz="16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作成してお渡しします</a:t>
            </a:r>
            <a:r>
              <a:rPr kumimoji="1" lang="ja-JP" altLang="en-US" sz="16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。</a:t>
            </a:r>
            <a:endParaRPr kumimoji="1" lang="en-US" altLang="ja-JP" sz="16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0" y="9273882"/>
            <a:ext cx="3249000" cy="39783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AA5615-008F-7540-947E-B394EFA7B5A6}"/>
              </a:ext>
            </a:extLst>
          </p:cNvPr>
          <p:cNvSpPr txBox="1"/>
          <p:nvPr/>
        </p:nvSpPr>
        <p:spPr>
          <a:xfrm>
            <a:off x="3521985" y="8733000"/>
            <a:ext cx="304762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〒170</a:t>
            </a:r>
            <a:r>
              <a:rPr kumimoji="1" lang="ja-JP" altLang="en-US" sz="11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ー</a:t>
            </a:r>
            <a:r>
              <a:rPr kumimoji="1" lang="en-US" altLang="ja-JP" sz="11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6033</a:t>
            </a:r>
          </a:p>
          <a:p>
            <a:r>
              <a:rPr kumimoji="1" lang="ja-JP" altLang="en-US" sz="11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東京都豊島区東池袋</a:t>
            </a:r>
            <a:r>
              <a:rPr kumimoji="1" lang="en-US" altLang="ja-JP" sz="11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3</a:t>
            </a:r>
            <a:r>
              <a:rPr kumimoji="1" lang="ja-JP" altLang="en-US" sz="11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−</a:t>
            </a:r>
            <a:r>
              <a:rPr kumimoji="1" lang="en-US" altLang="ja-JP" sz="11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</a:t>
            </a:r>
            <a:r>
              <a:rPr kumimoji="1" lang="ja-JP" altLang="en-US" sz="11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−</a:t>
            </a:r>
            <a:r>
              <a:rPr kumimoji="1" lang="en-US" altLang="ja-JP" sz="11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</a:t>
            </a:r>
            <a:r>
              <a:rPr kumimoji="1" lang="ja-JP" altLang="en-US" sz="11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サンシャイン</a:t>
            </a:r>
            <a:r>
              <a:rPr kumimoji="1" lang="en-US" altLang="ja-JP" sz="11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60</a:t>
            </a:r>
          </a:p>
          <a:p>
            <a:r>
              <a:rPr kumimoji="1" lang="ja-JP" altLang="en-US" sz="11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株式会社ネクストプレナーズ</a:t>
            </a:r>
            <a:endParaRPr kumimoji="1" lang="en-US" altLang="ja-JP" sz="11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r>
              <a:rPr kumimoji="1" lang="en-US" altLang="ja-JP" sz="11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TEL :</a:t>
            </a:r>
            <a:r>
              <a:rPr kumimoji="1" lang="ja-JP" altLang="en-US" sz="11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：</a:t>
            </a:r>
            <a:r>
              <a:rPr kumimoji="1" lang="en-US" altLang="ja-JP" sz="11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03-4530-6033</a:t>
            </a:r>
          </a:p>
          <a:p>
            <a:r>
              <a:rPr kumimoji="1" lang="en-US" altLang="ja-JP" sz="11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E-MAIL</a:t>
            </a:r>
            <a:r>
              <a:rPr kumimoji="1" lang="ja-JP" altLang="en-US" sz="11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：</a:t>
            </a:r>
            <a:r>
              <a:rPr kumimoji="1" lang="en-US" altLang="ja-JP" sz="1100" dirty="0" err="1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next@nextpreneurs.com</a:t>
            </a:r>
            <a:endParaRPr kumimoji="1" lang="en-US" altLang="ja-JP" sz="11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B7462D9-F3CC-4990-B98D-92198FB9D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15" y="8686735"/>
            <a:ext cx="3012305" cy="40626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3F71368-2DF3-BC46-ACAC-8D23C75E4C54}"/>
              </a:ext>
            </a:extLst>
          </p:cNvPr>
          <p:cNvSpPr txBox="1"/>
          <p:nvPr/>
        </p:nvSpPr>
        <p:spPr>
          <a:xfrm>
            <a:off x="84443" y="4773000"/>
            <a:ext cx="6763500" cy="1969738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en-US" altLang="ja-JP" sz="14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【</a:t>
            </a:r>
            <a:r>
              <a:rPr kumimoji="1" lang="ja-JP" altLang="en-US" sz="14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注意事項</a:t>
            </a:r>
            <a:r>
              <a:rPr kumimoji="1" lang="en-US" altLang="ja-JP" sz="14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プロジェクメンバーの選定は、事前にお客様側にて行っていただき、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STEP1 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開始前までに当社まで連絡いただきます。</a:t>
            </a:r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本サービスは、当社の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 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支援機構認定コンサルタントが中心となり実施いたしますが、一部外部のコンサルタントが行う場合がございます。</a:t>
            </a:r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本サービスは、お客様の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SDGs 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事業概要書の草案作成までがサービス対象となります。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 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経営の定着等のコンサルティングサービスは含まれておりません。</a:t>
            </a:r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作成された事業概要書をもとにした自社の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SDGs</a:t>
            </a: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取組についての社内外への告知又はプロモーション活動は含まれておりません。</a:t>
            </a:r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本サービスの対象は、お客様企業内のみであり、お客様の取引先企業を対象とは致しません。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215080-2D98-F94A-A2B3-8F6D7DF5080F}"/>
              </a:ext>
            </a:extLst>
          </p:cNvPr>
          <p:cNvSpPr txBox="1"/>
          <p:nvPr/>
        </p:nvSpPr>
        <p:spPr>
          <a:xfrm>
            <a:off x="84443" y="7748337"/>
            <a:ext cx="6574500" cy="861742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r>
              <a:rPr kumimoji="1" lang="en-US" altLang="ja-JP" sz="14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【</a:t>
            </a:r>
            <a:r>
              <a:rPr kumimoji="1" lang="ja-JP" altLang="en-US" sz="14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オプションサービス</a:t>
            </a:r>
            <a:r>
              <a:rPr kumimoji="1" lang="en-US" altLang="ja-JP" sz="14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 </a:t>
            </a:r>
            <a:r>
              <a:rPr kumimoji="1" lang="ja-JP" altLang="en-US" sz="1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事業説明のための社内説明会を実施　（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10</a:t>
            </a:r>
            <a:r>
              <a:rPr kumimoji="1" lang="ja-JP" altLang="en-US" sz="1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万円／回）</a:t>
            </a:r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経営陣向け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 </a:t>
            </a:r>
            <a:r>
              <a:rPr kumimoji="1" lang="ja-JP" altLang="en-US" sz="1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レクチャーの開催　（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10</a:t>
            </a:r>
            <a:r>
              <a:rPr kumimoji="1" lang="ja-JP" altLang="en-US" sz="1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万円／回）</a:t>
            </a:r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SDGs </a:t>
            </a:r>
            <a:r>
              <a:rPr kumimoji="1" lang="ja-JP" altLang="en-US" sz="1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経営定着のためのアドバイザリー業務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 </a:t>
            </a:r>
            <a:r>
              <a:rPr kumimoji="1" lang="ja-JP" altLang="en-US" sz="1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（</a:t>
            </a:r>
            <a:r>
              <a:rPr kumimoji="1" lang="en-US" altLang="ja-JP" sz="1200" dirty="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10</a:t>
            </a:r>
            <a:r>
              <a:rPr kumimoji="1" lang="ja-JP" altLang="en-US" sz="1200">
                <a:latin typeface="Hiragino Kaku Gothic ProN W3" panose="020B0300000000000000" pitchFamily="34" charset="-128"/>
                <a:ea typeface="Hiragino Kaku Gothic ProN W3" panose="020B0300000000000000" pitchFamily="34" charset="-128"/>
              </a:rPr>
              <a:t>万円／月）</a:t>
            </a:r>
            <a:endParaRPr kumimoji="1" lang="en-US" altLang="ja-JP" sz="1200" dirty="0">
              <a:latin typeface="Hiragino Kaku Gothic ProN W3" panose="020B0300000000000000" pitchFamily="34" charset="-128"/>
              <a:ea typeface="Hiragino Kaku Gothic ProN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71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18751</TotalTime>
  <Words>890</Words>
  <Application>Microsoft Macintosh PowerPoint</Application>
  <PresentationFormat>A4 210 x 297 mm</PresentationFormat>
  <Paragraphs>90</Paragraphs>
  <Slides>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Hiragino Kaku Gothic ProN W3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平本督太郎</dc:creator>
  <cp:lastModifiedBy>仙頭 武宏</cp:lastModifiedBy>
  <cp:revision>574</cp:revision>
  <cp:lastPrinted>2019-10-11T02:00:37Z</cp:lastPrinted>
  <dcterms:created xsi:type="dcterms:W3CDTF">2017-11-11T12:05:02Z</dcterms:created>
  <dcterms:modified xsi:type="dcterms:W3CDTF">2021-05-25T01:51:54Z</dcterms:modified>
</cp:coreProperties>
</file>